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258" r:id="rId3"/>
    <p:sldId id="268" r:id="rId4"/>
    <p:sldId id="269" r:id="rId5"/>
    <p:sldId id="309" r:id="rId6"/>
    <p:sldId id="310" r:id="rId7"/>
    <p:sldId id="299" r:id="rId8"/>
    <p:sldId id="300" r:id="rId9"/>
    <p:sldId id="302" r:id="rId10"/>
    <p:sldId id="303" r:id="rId11"/>
    <p:sldId id="304" r:id="rId12"/>
    <p:sldId id="305" r:id="rId13"/>
    <p:sldId id="312" r:id="rId14"/>
    <p:sldId id="275" r:id="rId15"/>
    <p:sldId id="311" r:id="rId16"/>
    <p:sldId id="271" r:id="rId17"/>
    <p:sldId id="308" r:id="rId18"/>
    <p:sldId id="307" r:id="rId1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12806-DFD6-4436-B54D-B97825CF1A2C}" type="datetimeFigureOut">
              <a:rPr lang="es-MX" smtClean="0"/>
              <a:t>06/10/2016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1C6D2-E696-475A-A43C-EC05E9A41E9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4394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1257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1257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1257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1257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1430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2687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0572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7795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6472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4928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4928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1257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1257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1257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8948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C4265-1F12-4073-AB61-D0BAE55E46AA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0019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29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377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64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597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280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131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02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598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805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9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5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93DC8623-8A07-4BA3-B9FA-E65ACBDAB286}" type="datetimeFigureOut">
              <a:rPr lang="es-MX" smtClean="0">
                <a:solidFill>
                  <a:srgbClr val="FFFFFF"/>
                </a:solidFill>
              </a:rPr>
              <a:pPr/>
              <a:t>06/10/2016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BAF9702-F926-4AFF-B7F1-FD1FB353D3B9}" type="slidenum">
              <a:rPr lang="es-MX" smtClean="0">
                <a:solidFill>
                  <a:srgbClr val="FFFFFF"/>
                </a:solidFill>
              </a:rPr>
              <a:pPr/>
              <a:t>‹Nº›</a:t>
            </a:fld>
            <a:endParaRPr lang="es-MX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1846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19200" y="4988768"/>
            <a:ext cx="6400800" cy="1752600"/>
          </a:xfrm>
        </p:spPr>
        <p:txBody>
          <a:bodyPr>
            <a:normAutofit/>
          </a:bodyPr>
          <a:lstStyle/>
          <a:p>
            <a:r>
              <a:rPr lang="es-MX" sz="2000" dirty="0"/>
              <a:t>Elaborado por:</a:t>
            </a:r>
          </a:p>
          <a:p>
            <a:endParaRPr lang="es-MX" sz="2400" dirty="0"/>
          </a:p>
          <a:p>
            <a:r>
              <a:rPr lang="es-MX" sz="2400" dirty="0"/>
              <a:t>ING. RUBÉN RENDÓN MELGAREJO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2936"/>
            <a:ext cx="7772400" cy="1470025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MX" sz="36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MAQUINADOS INDUSTRIALES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13018" y="908720"/>
            <a:ext cx="853297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3600" b="1" dirty="0">
                <a:solidFill>
                  <a:srgbClr val="FFFFFF"/>
                </a:solidFill>
              </a:rPr>
              <a:t>                                   I P N                                    </a:t>
            </a:r>
          </a:p>
          <a:p>
            <a:endParaRPr lang="es-MX" dirty="0">
              <a:solidFill>
                <a:srgbClr val="FFFFFF"/>
              </a:solidFill>
            </a:endParaRPr>
          </a:p>
          <a:p>
            <a:pPr algn="ctr"/>
            <a:r>
              <a:rPr lang="es-MX" dirty="0">
                <a:solidFill>
                  <a:srgbClr val="FFFFFF"/>
                </a:solidFill>
              </a:rPr>
              <a:t>UNIDAD PROFESIONAL INTERDISCIPLINARIA DE INGENIERIA Y CIENCIAS SOCIALES Y </a:t>
            </a:r>
          </a:p>
          <a:p>
            <a:pPr algn="ctr"/>
            <a:r>
              <a:rPr lang="es-MX" dirty="0">
                <a:solidFill>
                  <a:srgbClr val="FFFFFF"/>
                </a:solidFill>
              </a:rPr>
              <a:t>ADMINISTRATIVAS</a:t>
            </a:r>
          </a:p>
          <a:p>
            <a:pPr algn="ctr"/>
            <a:r>
              <a:rPr lang="es-MX" dirty="0">
                <a:solidFill>
                  <a:srgbClr val="FFFFFF"/>
                </a:solidFill>
              </a:rPr>
              <a:t>DEPARTAMENTO DE COMPETENCIAS INTEGRALES E INSTITUCIONALES</a:t>
            </a:r>
          </a:p>
          <a:p>
            <a:pPr algn="ctr"/>
            <a:endParaRPr lang="es-MX" dirty="0">
              <a:solidFill>
                <a:srgbClr val="FFFFFF"/>
              </a:solidFill>
            </a:endParaRPr>
          </a:p>
          <a:p>
            <a:pPr algn="ctr"/>
            <a:r>
              <a:rPr lang="es-MX" dirty="0">
                <a:solidFill>
                  <a:srgbClr val="FFFFFF"/>
                </a:solidFill>
              </a:rPr>
              <a:t>ACADEMIA DE PROCESOS DE MANUFACTRA</a:t>
            </a:r>
          </a:p>
        </p:txBody>
      </p:sp>
    </p:spTree>
    <p:extLst>
      <p:ext uri="{BB962C8B-B14F-4D97-AF65-F5344CB8AC3E}">
        <p14:creationId xmlns:p14="http://schemas.microsoft.com/office/powerpoint/2010/main" val="402601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3645024"/>
            <a:ext cx="7924800" cy="1143000"/>
          </a:xfrm>
        </p:spPr>
        <p:txBody>
          <a:bodyPr/>
          <a:lstStyle/>
          <a:p>
            <a:pPr algn="ctr"/>
            <a:r>
              <a:rPr lang="es-MX" sz="3200" dirty="0"/>
              <a:t>Unidad temática </a:t>
            </a:r>
            <a:r>
              <a:rPr lang="es-MX" sz="3200" dirty="0" err="1"/>
              <a:t>IIi</a:t>
            </a:r>
            <a:r>
              <a:rPr lang="es-MX" sz="3200" dirty="0"/>
              <a:t/>
            </a:r>
            <a:br>
              <a:rPr lang="es-MX" sz="3200" dirty="0"/>
            </a:br>
            <a:r>
              <a:rPr lang="es-MX" sz="3200" dirty="0"/>
              <a:t/>
            </a:r>
            <a:br>
              <a:rPr lang="es-MX" sz="3200" dirty="0"/>
            </a:br>
            <a:r>
              <a:rPr lang="es-MX" sz="3200" dirty="0" smtClean="0">
                <a:solidFill>
                  <a:schemeClr val="tx2"/>
                </a:solidFill>
              </a:rPr>
              <a:t>CEPILLADO</a:t>
            </a:r>
            <a:endParaRPr lang="es-MX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83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683568" y="620688"/>
            <a:ext cx="7992888" cy="720080"/>
          </a:xfrm>
        </p:spPr>
        <p:txBody>
          <a:bodyPr>
            <a:normAutofit/>
          </a:bodyPr>
          <a:lstStyle/>
          <a:p>
            <a:pPr algn="ctr"/>
            <a:r>
              <a:rPr lang="es-MX" sz="3000" b="1" dirty="0">
                <a:solidFill>
                  <a:schemeClr val="tx1"/>
                </a:solidFill>
              </a:rPr>
              <a:t>3.2 CEPILLADO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81577" y="1556792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/>
              <a:t>Es lo operación  de maquinado por arranque de viruta para obtener superficies planas mediante el movimiento principal (o de corte) rectilíneo alternativo de la herramienta o la pieza.</a:t>
            </a:r>
          </a:p>
        </p:txBody>
      </p:sp>
      <p:pic>
        <p:nvPicPr>
          <p:cNvPr id="6" name="Picture 5" descr="C:\Documents and Settings\JUAN JOSE\Escritorio\Imagen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3635" y="2572455"/>
            <a:ext cx="2840779" cy="3513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631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3.2.1 CLASIFICACIÓN DE LOS CEPILLOS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683568" y="2038269"/>
            <a:ext cx="2167635" cy="1318723"/>
            <a:chOff x="0" y="623037"/>
            <a:chExt cx="2167635" cy="1318723"/>
          </a:xfrm>
        </p:grpSpPr>
        <p:sp>
          <p:nvSpPr>
            <p:cNvPr id="11" name="10 Rectángulo"/>
            <p:cNvSpPr/>
            <p:nvPr/>
          </p:nvSpPr>
          <p:spPr>
            <a:xfrm>
              <a:off x="0" y="641180"/>
              <a:ext cx="2167635" cy="130058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0" y="623037"/>
              <a:ext cx="2167635" cy="1300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780" tIns="144780" rIns="144780" bIns="14478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3800" kern="1200" dirty="0" smtClean="0"/>
                <a:t>Cepillo de codo</a:t>
              </a:r>
              <a:endParaRPr lang="es-MX" sz="3800" kern="1200" dirty="0"/>
            </a:p>
          </p:txBody>
        </p:sp>
      </p:grpSp>
      <p:grpSp>
        <p:nvGrpSpPr>
          <p:cNvPr id="20" name="19 Grupo"/>
          <p:cNvGrpSpPr/>
          <p:nvPr/>
        </p:nvGrpSpPr>
        <p:grpSpPr>
          <a:xfrm>
            <a:off x="3772517" y="1628800"/>
            <a:ext cx="2167635" cy="1300580"/>
            <a:chOff x="1192199" y="2140381"/>
            <a:chExt cx="2167635" cy="1300580"/>
          </a:xfrm>
        </p:grpSpPr>
        <p:sp>
          <p:nvSpPr>
            <p:cNvPr id="21" name="20 Rectángulo"/>
            <p:cNvSpPr/>
            <p:nvPr/>
          </p:nvSpPr>
          <p:spPr>
            <a:xfrm>
              <a:off x="1192199" y="2140381"/>
              <a:ext cx="2167635" cy="130058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21 Rectángulo"/>
            <p:cNvSpPr/>
            <p:nvPr/>
          </p:nvSpPr>
          <p:spPr>
            <a:xfrm>
              <a:off x="1192199" y="2140381"/>
              <a:ext cx="2167635" cy="1300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780" tIns="144780" rIns="144780" bIns="14478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3800" kern="1200" dirty="0" smtClean="0"/>
                <a:t>Cepillo de mesa</a:t>
              </a:r>
              <a:endParaRPr lang="es-MX" sz="3800" kern="1200" dirty="0"/>
            </a:p>
          </p:txBody>
        </p:sp>
      </p:grpSp>
      <p:grpSp>
        <p:nvGrpSpPr>
          <p:cNvPr id="23" name="22 Grupo"/>
          <p:cNvGrpSpPr/>
          <p:nvPr/>
        </p:nvGrpSpPr>
        <p:grpSpPr>
          <a:xfrm>
            <a:off x="6561880" y="2056412"/>
            <a:ext cx="2167635" cy="1300580"/>
            <a:chOff x="3576597" y="2140381"/>
            <a:chExt cx="2167635" cy="1300580"/>
          </a:xfrm>
        </p:grpSpPr>
        <p:sp>
          <p:nvSpPr>
            <p:cNvPr id="24" name="23 Rectángulo"/>
            <p:cNvSpPr/>
            <p:nvPr/>
          </p:nvSpPr>
          <p:spPr>
            <a:xfrm>
              <a:off x="3576597" y="2140381"/>
              <a:ext cx="2167635" cy="130058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24 Rectángulo"/>
            <p:cNvSpPr/>
            <p:nvPr/>
          </p:nvSpPr>
          <p:spPr>
            <a:xfrm>
              <a:off x="3576597" y="2140381"/>
              <a:ext cx="2167635" cy="1300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780" tIns="144780" rIns="144780" bIns="14478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3800" kern="1200" dirty="0" smtClean="0"/>
                <a:t>Escoplo</a:t>
              </a:r>
              <a:endParaRPr lang="es-MX" sz="3800" kern="1200" dirty="0"/>
            </a:p>
          </p:txBody>
        </p:sp>
      </p:grpSp>
      <p:sp>
        <p:nvSpPr>
          <p:cNvPr id="2" name="1 CuadroTexto"/>
          <p:cNvSpPr txBox="1"/>
          <p:nvPr/>
        </p:nvSpPr>
        <p:spPr>
          <a:xfrm>
            <a:off x="467544" y="4491539"/>
            <a:ext cx="108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Mecánico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2123728" y="4499828"/>
            <a:ext cx="108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Hidráulico</a:t>
            </a:r>
            <a:endParaRPr lang="es-MX" dirty="0"/>
          </a:p>
        </p:txBody>
      </p:sp>
      <p:sp>
        <p:nvSpPr>
          <p:cNvPr id="17" name="16 CuadroTexto"/>
          <p:cNvSpPr txBox="1"/>
          <p:nvPr/>
        </p:nvSpPr>
        <p:spPr>
          <a:xfrm>
            <a:off x="3344166" y="3779748"/>
            <a:ext cx="1371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Un montante</a:t>
            </a:r>
            <a:endParaRPr lang="es-MX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932040" y="3779748"/>
            <a:ext cx="1466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Dos montantes</a:t>
            </a:r>
            <a:endParaRPr lang="es-MX" dirty="0"/>
          </a:p>
        </p:txBody>
      </p:sp>
      <p:cxnSp>
        <p:nvCxnSpPr>
          <p:cNvPr id="27" name="26 Conector recto de flecha"/>
          <p:cNvCxnSpPr>
            <a:stCxn id="11" idx="2"/>
            <a:endCxn id="16" idx="0"/>
          </p:cNvCxnSpPr>
          <p:nvPr/>
        </p:nvCxnSpPr>
        <p:spPr>
          <a:xfrm>
            <a:off x="1767386" y="3356992"/>
            <a:ext cx="898251" cy="114283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>
            <a:stCxn id="11" idx="2"/>
            <a:endCxn id="2" idx="0"/>
          </p:cNvCxnSpPr>
          <p:nvPr/>
        </p:nvCxnSpPr>
        <p:spPr>
          <a:xfrm flipH="1">
            <a:off x="1009453" y="3356992"/>
            <a:ext cx="757933" cy="113454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>
            <a:stCxn id="21" idx="2"/>
            <a:endCxn id="18" idx="0"/>
          </p:cNvCxnSpPr>
          <p:nvPr/>
        </p:nvCxnSpPr>
        <p:spPr>
          <a:xfrm>
            <a:off x="4856335" y="2929380"/>
            <a:ext cx="809050" cy="8503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 de flecha"/>
          <p:cNvCxnSpPr>
            <a:stCxn id="21" idx="2"/>
            <a:endCxn id="17" idx="0"/>
          </p:cNvCxnSpPr>
          <p:nvPr/>
        </p:nvCxnSpPr>
        <p:spPr>
          <a:xfrm flipH="1">
            <a:off x="4030091" y="2929380"/>
            <a:ext cx="826244" cy="8503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5940152" y="4491539"/>
            <a:ext cx="1504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Mesa giratoria</a:t>
            </a:r>
            <a:endParaRPr lang="es-MX" dirty="0"/>
          </a:p>
        </p:txBody>
      </p:sp>
      <p:sp>
        <p:nvSpPr>
          <p:cNvPr id="40" name="39 CuadroTexto"/>
          <p:cNvSpPr txBox="1"/>
          <p:nvPr/>
        </p:nvSpPr>
        <p:spPr>
          <a:xfrm>
            <a:off x="7675526" y="4499828"/>
            <a:ext cx="1576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Mesa regulable</a:t>
            </a:r>
            <a:endParaRPr lang="es-MX" dirty="0"/>
          </a:p>
        </p:txBody>
      </p:sp>
      <p:cxnSp>
        <p:nvCxnSpPr>
          <p:cNvPr id="4" name="3 Conector recto de flecha"/>
          <p:cNvCxnSpPr>
            <a:stCxn id="25" idx="2"/>
          </p:cNvCxnSpPr>
          <p:nvPr/>
        </p:nvCxnSpPr>
        <p:spPr>
          <a:xfrm>
            <a:off x="7645697" y="3338849"/>
            <a:ext cx="914400" cy="914400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 de flecha"/>
          <p:cNvCxnSpPr>
            <a:stCxn id="25" idx="2"/>
          </p:cNvCxnSpPr>
          <p:nvPr/>
        </p:nvCxnSpPr>
        <p:spPr>
          <a:xfrm flipH="1">
            <a:off x="6876256" y="3356992"/>
            <a:ext cx="769442" cy="896257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48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3.2.1 CLASIFICACIÓN DE LOS CEPILLOS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11560" y="1475492"/>
            <a:ext cx="80648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 smtClean="0">
                <a:solidFill>
                  <a:schemeClr val="tx2"/>
                </a:solidFill>
              </a:rPr>
              <a:t>Cepillo de Codo (Limadora)</a:t>
            </a:r>
          </a:p>
          <a:p>
            <a:pPr algn="just"/>
            <a:endParaRPr lang="es-MX" sz="2000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El movimiento rectilíneo alternativo es horizontal y proporcionado por la herramienta</a:t>
            </a:r>
            <a:r>
              <a:rPr lang="es-MX" sz="20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Arranque de viruta producido mediante la acción de una herramienta </a:t>
            </a:r>
            <a:r>
              <a:rPr lang="es-MX" sz="2000" dirty="0" err="1"/>
              <a:t>monocortante</a:t>
            </a:r>
            <a:r>
              <a:rPr lang="es-MX" sz="2000" dirty="0"/>
              <a:t>, que se mueve linealmente con movimiento alternativo y horizontal sobre la superficie de la plaza.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Genera superficies planas.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Se pueden efectuar diferentes maquinados como: </a:t>
            </a:r>
            <a:r>
              <a:rPr lang="es-MX" sz="2000" dirty="0" err="1"/>
              <a:t>ranurado</a:t>
            </a:r>
            <a:r>
              <a:rPr lang="es-MX" sz="2000" dirty="0"/>
              <a:t> de flechas, perfilado de punzones para estampas, colas de milano, engranes externos o internos, etc.</a:t>
            </a:r>
          </a:p>
          <a:p>
            <a:pPr algn="just"/>
            <a:endParaRPr lang="es-MX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/>
          </a:p>
          <a:p>
            <a:pPr lvl="1" algn="just"/>
            <a:endParaRPr lang="es-MX" sz="2000" dirty="0"/>
          </a:p>
          <a:p>
            <a:pPr algn="just"/>
            <a:endParaRPr lang="es-MX" sz="2000" dirty="0"/>
          </a:p>
          <a:p>
            <a:pPr algn="just"/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64314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3.2.1 CLASIFICACIÓN DE LOS CEPILLOS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11560" y="1475492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 smtClean="0">
                <a:solidFill>
                  <a:schemeClr val="tx2"/>
                </a:solidFill>
              </a:rPr>
              <a:t>Cepillo de Codo (Limadora)</a:t>
            </a:r>
          </a:p>
          <a:p>
            <a:pPr algn="just"/>
            <a:endParaRPr lang="es-MX" sz="2000" u="sng" dirty="0"/>
          </a:p>
          <a:p>
            <a:pPr algn="just"/>
            <a:endParaRPr lang="es-MX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/>
          </a:p>
          <a:p>
            <a:pPr lvl="1" algn="just"/>
            <a:endParaRPr lang="es-MX" sz="2000" dirty="0"/>
          </a:p>
          <a:p>
            <a:pPr algn="just"/>
            <a:endParaRPr lang="es-MX" sz="2000" dirty="0"/>
          </a:p>
          <a:p>
            <a:pPr algn="just"/>
            <a:endParaRPr lang="es-MX" sz="2000" dirty="0"/>
          </a:p>
        </p:txBody>
      </p:sp>
      <p:pic>
        <p:nvPicPr>
          <p:cNvPr id="3" name="2 Imagen" descr="CEPILLADO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3" t="31796" r="44627" b="32319"/>
          <a:stretch/>
        </p:blipFill>
        <p:spPr>
          <a:xfrm>
            <a:off x="467544" y="1954202"/>
            <a:ext cx="4026089" cy="2347415"/>
          </a:xfrm>
          <a:prstGeom prst="rect">
            <a:avLst/>
          </a:prstGeom>
        </p:spPr>
      </p:pic>
      <p:pic>
        <p:nvPicPr>
          <p:cNvPr id="4" name="3 Imagen" descr="CEPILLADO.pdf - Adobe Acrobat Reader D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9" t="64970" r="43582" b="3624"/>
          <a:stretch/>
        </p:blipFill>
        <p:spPr>
          <a:xfrm>
            <a:off x="4632307" y="3818545"/>
            <a:ext cx="4230806" cy="205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3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3.2.1 CLASIFICACIÓN DE LOS CEPILLOS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11560" y="1475492"/>
            <a:ext cx="41764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>
                <a:solidFill>
                  <a:schemeClr val="tx2"/>
                </a:solidFill>
              </a:rPr>
              <a:t>Cepillo de Codo </a:t>
            </a:r>
            <a:r>
              <a:rPr lang="es-MX" sz="2000" b="1" u="sng" dirty="0">
                <a:solidFill>
                  <a:schemeClr val="tx2"/>
                </a:solidFill>
              </a:rPr>
              <a:t>Mecánico</a:t>
            </a:r>
          </a:p>
          <a:p>
            <a:pPr algn="just"/>
            <a:endParaRPr lang="es-MX" sz="2000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Más comúnmente empleados.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El movimiento principal se obtiene mediante un motor eléctrico.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El movimiento es transmitido a los engranajes por medio de un par de poleas.</a:t>
            </a:r>
          </a:p>
        </p:txBody>
      </p:sp>
      <p:pic>
        <p:nvPicPr>
          <p:cNvPr id="2" name="1 Imagen" descr="CEPILLADO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6" t="40351" r="50000" b="14793"/>
          <a:stretch/>
        </p:blipFill>
        <p:spPr>
          <a:xfrm>
            <a:off x="5040959" y="1700808"/>
            <a:ext cx="3688556" cy="374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80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3.2.1 CLASIFICACIÓN DE LOS CEPILLOS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11560" y="1475492"/>
            <a:ext cx="41764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>
                <a:solidFill>
                  <a:schemeClr val="tx2"/>
                </a:solidFill>
              </a:rPr>
              <a:t>Cepillo de Codo </a:t>
            </a:r>
            <a:r>
              <a:rPr lang="es-MX" sz="2000" b="1" u="sng" dirty="0">
                <a:solidFill>
                  <a:schemeClr val="tx2"/>
                </a:solidFill>
              </a:rPr>
              <a:t>Hidráulico</a:t>
            </a:r>
          </a:p>
          <a:p>
            <a:pPr algn="just"/>
            <a:endParaRPr lang="es-MX" sz="2000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Tienen su carrera de trabajo limitada.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 smtClean="0"/>
              <a:t>Sólo </a:t>
            </a:r>
            <a:r>
              <a:rPr lang="es-MX" sz="2000" dirty="0"/>
              <a:t>admiten el maquinado de piezas de tamaño medio (máximo 1000 mm</a:t>
            </a:r>
            <a:r>
              <a:rPr lang="es-MX" sz="2000" dirty="0" smtClean="0"/>
              <a:t>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Con el aceite a presión se realizan las mejores condiciones de funcionamiento, ya sea en la suavidad de los movimientos como en la comodidad de maniobra</a:t>
            </a:r>
            <a:r>
              <a:rPr lang="es-MX" sz="2000" dirty="0" smtClean="0"/>
              <a:t>.</a:t>
            </a:r>
            <a:endParaRPr lang="es-MX" sz="2000" dirty="0"/>
          </a:p>
        </p:txBody>
      </p:sp>
      <p:pic>
        <p:nvPicPr>
          <p:cNvPr id="6" name="Picture 2" descr="C:\Documents and Settings\JUAN JOSE\Escritorio\CINCINNATI%20SHAPER%20MOD%2036%20SER%20325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8782" y="2348880"/>
            <a:ext cx="3620733" cy="230425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7272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3.2.1 CLASIFICACIÓN DE LOS CEPILLOS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11560" y="1475492"/>
            <a:ext cx="41764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>
                <a:solidFill>
                  <a:schemeClr val="tx2"/>
                </a:solidFill>
              </a:rPr>
              <a:t>Cepillo de Mesa (</a:t>
            </a:r>
            <a:r>
              <a:rPr lang="es-MX" sz="2000" b="1" dirty="0" err="1">
                <a:solidFill>
                  <a:schemeClr val="tx2"/>
                </a:solidFill>
              </a:rPr>
              <a:t>Cepilladora</a:t>
            </a:r>
            <a:r>
              <a:rPr lang="es-MX" sz="2000" b="1" dirty="0">
                <a:solidFill>
                  <a:schemeClr val="tx2"/>
                </a:solidFill>
              </a:rPr>
              <a:t>)</a:t>
            </a:r>
          </a:p>
          <a:p>
            <a:pPr algn="just"/>
            <a:endParaRPr lang="es-MX" sz="2000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Consiste en arrancar linealmente la viruta de la superficie de una </a:t>
            </a:r>
            <a:r>
              <a:rPr lang="es-MX" sz="2000" dirty="0" smtClean="0"/>
              <a:t>pieza, </a:t>
            </a:r>
            <a:r>
              <a:rPr lang="es-MX" sz="2000" dirty="0"/>
              <a:t>mediante una </a:t>
            </a:r>
            <a:r>
              <a:rPr lang="es-MX" sz="2000" dirty="0" smtClean="0"/>
              <a:t>herramienta </a:t>
            </a:r>
            <a:r>
              <a:rPr lang="es-MX" sz="2000" dirty="0" err="1" smtClean="0"/>
              <a:t>monocortante</a:t>
            </a:r>
            <a:r>
              <a:rPr lang="es-MX" sz="2000" dirty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La pieza es la que tiene el movimiento principal lineal alternativo</a:t>
            </a:r>
            <a:r>
              <a:rPr lang="es-MX" sz="2000" dirty="0" smtClean="0"/>
              <a:t>. (</a:t>
            </a:r>
            <a:r>
              <a:rPr lang="es-MX" sz="2000" dirty="0" err="1" smtClean="0"/>
              <a:t>Vc</a:t>
            </a:r>
            <a:r>
              <a:rPr lang="es-MX" sz="2000" dirty="0" smtClean="0"/>
              <a:t>)</a:t>
            </a:r>
            <a:endParaRPr lang="es-MX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La herramienta tiene los movimientos de alimentación y profundidad de corte</a:t>
            </a:r>
            <a:r>
              <a:rPr lang="es-MX" sz="2000" dirty="0" smtClean="0"/>
              <a:t>. (S), ( t )</a:t>
            </a:r>
            <a:endParaRPr lang="es-MX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/>
          </a:p>
        </p:txBody>
      </p:sp>
      <p:sp>
        <p:nvSpPr>
          <p:cNvPr id="2" name="AutoShape 2" descr="Resultado de imagen para cepillo de me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322" y="2000166"/>
            <a:ext cx="365310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76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3.2.1 CLASIFICACIÓN DE LOS CEPILLOS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11560" y="1475492"/>
            <a:ext cx="41764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2000" u="sng" dirty="0" smtClean="0"/>
          </a:p>
          <a:p>
            <a:pPr algn="just"/>
            <a:endParaRPr lang="es-MX" sz="2000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 smtClean="0"/>
              <a:t>Se </a:t>
            </a:r>
            <a:r>
              <a:rPr lang="es-MX" sz="2000" dirty="0"/>
              <a:t>emplean cuando las piezas a maquinar son tan anchas, que no caben entre los dos montantes.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 smtClean="0"/>
              <a:t>El </a:t>
            </a:r>
            <a:r>
              <a:rPr lang="es-MX" sz="2000" dirty="0"/>
              <a:t>travesaño se encuentra en voladizo, debe ser más robusto.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 smtClean="0"/>
              <a:t>Puede </a:t>
            </a:r>
            <a:r>
              <a:rPr lang="es-MX" sz="2000" dirty="0"/>
              <a:t>ser del tipo de uno o más porta-herramientas.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11559" y="1475492"/>
            <a:ext cx="614720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Cepillo de Mesa de </a:t>
            </a:r>
            <a:r>
              <a:rPr lang="es-MX" sz="2000" b="1" u="sng" dirty="0">
                <a:solidFill>
                  <a:schemeClr val="tx2"/>
                </a:solidFill>
                <a:latin typeface="+mj-lt"/>
                <a:cs typeface="Arial" pitchFamily="34" charset="0"/>
              </a:rPr>
              <a:t>Un Montante</a:t>
            </a:r>
            <a:r>
              <a:rPr lang="es-MX" sz="2000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 (Una columna)</a:t>
            </a:r>
          </a:p>
          <a:p>
            <a:endParaRPr lang="es-MX" dirty="0"/>
          </a:p>
        </p:txBody>
      </p:sp>
      <p:pic>
        <p:nvPicPr>
          <p:cNvPr id="7" name="6 Imagen" descr="CEPILLADO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t="34957" r="44030" b="23764"/>
          <a:stretch/>
        </p:blipFill>
        <p:spPr>
          <a:xfrm>
            <a:off x="5220072" y="2348880"/>
            <a:ext cx="3509443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0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3.2.1 CLASIFICACIÓN DE LOS CEPILLOS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11560" y="1475492"/>
            <a:ext cx="4176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2000" b="1" dirty="0" smtClean="0">
              <a:solidFill>
                <a:schemeClr val="tx2"/>
              </a:solidFill>
            </a:endParaRPr>
          </a:p>
          <a:p>
            <a:pPr algn="just"/>
            <a:endParaRPr lang="es-MX" sz="2000" b="1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 smtClean="0"/>
              <a:t>Son </a:t>
            </a:r>
            <a:r>
              <a:rPr lang="es-MX" sz="2000" dirty="0"/>
              <a:t>los cepillos de mesa más empleados.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 smtClean="0"/>
              <a:t>Ofrecen </a:t>
            </a:r>
            <a:r>
              <a:rPr lang="es-MX" sz="2000" dirty="0"/>
              <a:t>una gran rigidez.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11559" y="1475492"/>
            <a:ext cx="6147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chemeClr val="tx2"/>
                </a:solidFill>
              </a:rPr>
              <a:t>Cepillo de Mesa de </a:t>
            </a:r>
            <a:r>
              <a:rPr lang="es-MX" sz="2000" b="1" u="sng" dirty="0">
                <a:solidFill>
                  <a:schemeClr val="tx2"/>
                </a:solidFill>
              </a:rPr>
              <a:t>Dos Montantes</a:t>
            </a:r>
            <a:r>
              <a:rPr lang="es-MX" sz="2000" b="1" dirty="0">
                <a:solidFill>
                  <a:schemeClr val="tx2"/>
                </a:solidFill>
              </a:rPr>
              <a:t> (Dos columnas)</a:t>
            </a:r>
            <a:endParaRPr lang="es-MX" dirty="0"/>
          </a:p>
        </p:txBody>
      </p:sp>
      <p:pic>
        <p:nvPicPr>
          <p:cNvPr id="3" name="2 Imagen" descr="CEPILLADO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5" t="41185" r="43731" b="18340"/>
          <a:stretch/>
        </p:blipFill>
        <p:spPr>
          <a:xfrm>
            <a:off x="4216025" y="2708920"/>
            <a:ext cx="451349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8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3.2.1 CLASIFICACIÓN DE LOS CEPILLOS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23528" y="1475492"/>
            <a:ext cx="57606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>
                <a:solidFill>
                  <a:schemeClr val="tx2"/>
                </a:solidFill>
              </a:rPr>
              <a:t>Escoplo (</a:t>
            </a:r>
            <a:r>
              <a:rPr lang="es-MX" sz="2000" b="1" dirty="0" err="1">
                <a:solidFill>
                  <a:schemeClr val="tx2"/>
                </a:solidFill>
              </a:rPr>
              <a:t>Mortajadora</a:t>
            </a:r>
            <a:r>
              <a:rPr lang="es-MX" sz="2000" b="1" dirty="0">
                <a:solidFill>
                  <a:schemeClr val="tx2"/>
                </a:solidFill>
              </a:rPr>
              <a:t>)</a:t>
            </a:r>
          </a:p>
          <a:p>
            <a:pPr algn="just"/>
            <a:endParaRPr lang="es-MX" sz="2000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Es la operación de arranque de viruta mediante el movimiento lineal alternativo.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 smtClean="0"/>
              <a:t>La </a:t>
            </a:r>
            <a:r>
              <a:rPr lang="es-MX" sz="2000" dirty="0"/>
              <a:t>herramienta tiene el movimiento principal o de corte, que es alternativo o vertical.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 smtClean="0"/>
              <a:t>La </a:t>
            </a:r>
            <a:r>
              <a:rPr lang="es-MX" sz="2000" dirty="0"/>
              <a:t>pieza proporciona el movimiento de avance y también la profundidad de corte.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 smtClean="0"/>
              <a:t>Se </a:t>
            </a:r>
            <a:r>
              <a:rPr lang="es-MX" sz="2000" dirty="0"/>
              <a:t>pueden elaborar diversos maquinados en orificios previamente realizados y obtener superficies verticales exteriores o interiores de cualquier perfil.</a:t>
            </a:r>
          </a:p>
        </p:txBody>
      </p:sp>
      <p:sp>
        <p:nvSpPr>
          <p:cNvPr id="2" name="AutoShape 2" descr="Resultado de imagen para mortajad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082" y="1981439"/>
            <a:ext cx="2608179" cy="33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6758768" y="5446965"/>
            <a:ext cx="1845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Escoplo con mesa regulable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8400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3.2.1 CLASIFICACIÓN DE LOS CEPILLOS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23528" y="1475492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>
                <a:solidFill>
                  <a:schemeClr val="tx2"/>
                </a:solidFill>
              </a:rPr>
              <a:t>Escoplo (</a:t>
            </a:r>
            <a:r>
              <a:rPr lang="es-MX" sz="2000" b="1" dirty="0" err="1">
                <a:solidFill>
                  <a:schemeClr val="tx2"/>
                </a:solidFill>
              </a:rPr>
              <a:t>Mortajadora</a:t>
            </a:r>
            <a:r>
              <a:rPr lang="es-MX" sz="2000" b="1" dirty="0" smtClean="0">
                <a:solidFill>
                  <a:schemeClr val="tx2"/>
                </a:solidFill>
              </a:rPr>
              <a:t>)</a:t>
            </a:r>
            <a:endParaRPr lang="es-MX" sz="2000" b="1" dirty="0">
              <a:solidFill>
                <a:schemeClr val="tx2"/>
              </a:solidFill>
            </a:endParaRPr>
          </a:p>
        </p:txBody>
      </p:sp>
      <p:sp>
        <p:nvSpPr>
          <p:cNvPr id="2" name="AutoShape 2" descr="Resultado de imagen para mortajad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" name="3 Imagen" descr="CEPILLADO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6" t="23195" r="50000" b="6448"/>
          <a:stretch/>
        </p:blipFill>
        <p:spPr>
          <a:xfrm>
            <a:off x="1528548" y="2000223"/>
            <a:ext cx="2611403" cy="3949057"/>
          </a:xfrm>
          <a:prstGeom prst="rect">
            <a:avLst/>
          </a:prstGeom>
        </p:spPr>
      </p:pic>
      <p:pic>
        <p:nvPicPr>
          <p:cNvPr id="5" name="4 Imagen" descr="CEPILLADO.pdf - Adobe Acrobat Reader D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0" t="28157" r="51940" b="13542"/>
          <a:stretch/>
        </p:blipFill>
        <p:spPr>
          <a:xfrm>
            <a:off x="5380345" y="2067889"/>
            <a:ext cx="2756848" cy="381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5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 fontScale="77500" lnSpcReduction="20000"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3.2.2 CLASIFICACIÓN DE LAS HERRAMIENTAS DE CORTE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11560" y="1475492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>
                <a:solidFill>
                  <a:schemeClr val="tx2"/>
                </a:solidFill>
              </a:rPr>
              <a:t>Herramientas Rectas</a:t>
            </a:r>
          </a:p>
          <a:p>
            <a:pPr algn="just"/>
            <a:endParaRPr lang="es-MX" sz="2000" dirty="0"/>
          </a:p>
          <a:p>
            <a:pPr algn="just"/>
            <a:r>
              <a:rPr lang="es-MX" sz="2000" dirty="0"/>
              <a:t>Deben ser robustas para que puedan arrancar virutas de gran sección. </a:t>
            </a:r>
            <a:endParaRPr lang="es-MX" sz="2000" dirty="0" smtClean="0"/>
          </a:p>
          <a:p>
            <a:pPr algn="just"/>
            <a:endParaRPr lang="es-MX" sz="2000" dirty="0"/>
          </a:p>
          <a:p>
            <a:pPr algn="just"/>
            <a:r>
              <a:rPr lang="es-MX" sz="2000" dirty="0" smtClean="0"/>
              <a:t>Hay </a:t>
            </a:r>
            <a:r>
              <a:rPr lang="es-MX" sz="2000" dirty="0"/>
              <a:t>dos tipos, las cuales son las siguientes: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Desbaste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Afinado</a:t>
            </a:r>
          </a:p>
          <a:p>
            <a:pPr algn="just"/>
            <a:endParaRPr lang="es-MX" sz="2000" dirty="0"/>
          </a:p>
        </p:txBody>
      </p:sp>
      <p:pic>
        <p:nvPicPr>
          <p:cNvPr id="2" name="1 Imagen" descr="CEPILLADO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" t="43552" r="42836" b="16880"/>
          <a:stretch/>
        </p:blipFill>
        <p:spPr>
          <a:xfrm>
            <a:off x="3347864" y="3226784"/>
            <a:ext cx="4615533" cy="258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4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 fontScale="77500" lnSpcReduction="20000"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3.2.2 CLASIFICACIÓN DE LAS HERRAMIENTAS DE CORTE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95536" y="1475492"/>
            <a:ext cx="4176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 smtClean="0">
                <a:solidFill>
                  <a:schemeClr val="tx2"/>
                </a:solidFill>
              </a:rPr>
              <a:t>Herramientas </a:t>
            </a:r>
            <a:r>
              <a:rPr lang="es-MX" sz="2000" b="1" dirty="0">
                <a:solidFill>
                  <a:schemeClr val="tx2"/>
                </a:solidFill>
              </a:rPr>
              <a:t>de Cuello de Cisne</a:t>
            </a:r>
          </a:p>
          <a:p>
            <a:pPr algn="just"/>
            <a:endParaRPr lang="es-MX" sz="2000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Tienen la propiedad de no clavarse en la superficie que se maquina</a:t>
            </a:r>
            <a:r>
              <a:rPr lang="es-MX" sz="2000" dirty="0" smtClean="0"/>
              <a:t>.</a:t>
            </a:r>
            <a:endParaRPr lang="es-MX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788024" y="1475492"/>
            <a:ext cx="4176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 smtClean="0">
                <a:solidFill>
                  <a:schemeClr val="tx2"/>
                </a:solidFill>
              </a:rPr>
              <a:t>Herramientas </a:t>
            </a:r>
            <a:r>
              <a:rPr lang="es-MX" sz="2000" b="1" dirty="0">
                <a:solidFill>
                  <a:schemeClr val="tx2"/>
                </a:solidFill>
              </a:rPr>
              <a:t>Curvadas</a:t>
            </a:r>
          </a:p>
          <a:p>
            <a:pPr algn="just"/>
            <a:endParaRPr lang="es-MX" sz="2000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Se pueden utilizar para maquinar superficies horizontales e inclinadas.</a:t>
            </a:r>
          </a:p>
        </p:txBody>
      </p:sp>
      <p:pic>
        <p:nvPicPr>
          <p:cNvPr id="2" name="1 Imagen" descr="CEPILLADO.pdf - Adobe Acrobat Reader 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6" t="27207" r="44179" b="39620"/>
          <a:stretch/>
        </p:blipFill>
        <p:spPr>
          <a:xfrm>
            <a:off x="724967" y="3284984"/>
            <a:ext cx="3517602" cy="2169994"/>
          </a:xfrm>
          <a:prstGeom prst="rect">
            <a:avLst/>
          </a:prstGeom>
        </p:spPr>
      </p:pic>
      <p:pic>
        <p:nvPicPr>
          <p:cNvPr id="3" name="2 Imagen" descr="CEPILLADO.pdf - Adobe Acrobat Reader DC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9" t="42646" r="50000" b="25642"/>
          <a:stretch/>
        </p:blipFill>
        <p:spPr>
          <a:xfrm>
            <a:off x="5255899" y="3284984"/>
            <a:ext cx="3240714" cy="216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8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 fontScale="77500" lnSpcReduction="20000"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3.2.3 CÁLCULO DE POTENCIA DE TRABAJO Y TIEMPO DE MAQUINADO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611560" y="1475492"/>
                <a:ext cx="8064896" cy="4423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2000" b="1" dirty="0">
                    <a:solidFill>
                      <a:schemeClr val="tx2"/>
                    </a:solidFill>
                  </a:rPr>
                  <a:t>Potencia Efectiva</a:t>
                </a:r>
              </a:p>
              <a:p>
                <a:pPr algn="just"/>
                <a:endParaRPr lang="es-MX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𝑁𝑐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𝑉𝑐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</a:rPr>
                            <m:t>σ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𝑊𝑓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4500</m:t>
                          </m:r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</a:rPr>
                            <m:t>η</m:t>
                          </m:r>
                        </m:den>
                      </m:f>
                    </m:oMath>
                  </m:oMathPara>
                </a14:m>
                <a:endParaRPr lang="es-MX" sz="2000" dirty="0"/>
              </a:p>
              <a:p>
                <a:pPr algn="just"/>
                <a:endParaRPr lang="es-MX" sz="2000" dirty="0"/>
              </a:p>
              <a:p>
                <a:pPr algn="just"/>
                <a:r>
                  <a:rPr lang="es-MX" sz="2000" dirty="0"/>
                  <a:t>Donde:</a:t>
                </a:r>
              </a:p>
              <a:p>
                <a:pPr algn="just"/>
                <a:r>
                  <a:rPr lang="es-MX" sz="2000" dirty="0" err="1"/>
                  <a:t>Vc</a:t>
                </a:r>
                <a:r>
                  <a:rPr lang="es-MX" sz="2000" dirty="0"/>
                  <a:t>= Velocidad de corte (m/min)</a:t>
                </a:r>
              </a:p>
              <a:p>
                <a:pPr algn="just"/>
                <a:r>
                  <a:rPr lang="es-MX" sz="2000" dirty="0"/>
                  <a:t>q= Sección de la viruta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MX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MX" sz="2000" b="0" i="1" smtClean="0">
                            <a:latin typeface="Cambria Math" panose="02040503050406030204" pitchFamily="18" charset="0"/>
                          </a:rPr>
                          <m:t>𝑚𝑚</m:t>
                        </m:r>
                      </m:e>
                      <m:sup>
                        <m:r>
                          <a:rPr lang="es-MX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MX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s-MX" sz="2000" b="0" dirty="0"/>
              </a:p>
              <a:p>
                <a:pPr algn="just"/>
                <a:r>
                  <a:rPr lang="el-GR" sz="2000" dirty="0"/>
                  <a:t>σ</a:t>
                </a:r>
                <a:r>
                  <a:rPr lang="es-MX" sz="2000" dirty="0"/>
                  <a:t>= Resistencia al corte del material (kg/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MX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MX" sz="2000" b="0" i="1" smtClean="0">
                            <a:latin typeface="Cambria Math" panose="02040503050406030204" pitchFamily="18" charset="0"/>
                          </a:rPr>
                          <m:t>𝑚𝑚</m:t>
                        </m:r>
                      </m:e>
                      <m:sup>
                        <m:r>
                          <a:rPr lang="es-MX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MX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s-MX" sz="2000" dirty="0"/>
              </a:p>
              <a:p>
                <a:pPr algn="just"/>
                <a:r>
                  <a:rPr lang="es-MX" sz="2000" dirty="0"/>
                  <a:t>W= Peso del carnero o de la mesa de trabajo y la pieza (kg)</a:t>
                </a:r>
              </a:p>
              <a:p>
                <a:pPr algn="just"/>
                <a:r>
                  <a:rPr lang="es-MX" sz="2000" dirty="0"/>
                  <a:t>η= rendimiento mecánico de la máquina</a:t>
                </a:r>
              </a:p>
              <a:p>
                <a:pPr algn="just"/>
                <a:r>
                  <a:rPr lang="es-MX" sz="2000" dirty="0"/>
                  <a:t>f= coeficiente de fricción entre las guías y el </a:t>
                </a:r>
                <a:r>
                  <a:rPr lang="es-MX" sz="2000" dirty="0" smtClean="0"/>
                  <a:t>carnero </a:t>
                </a:r>
                <a:r>
                  <a:rPr lang="es-MX" sz="2000" dirty="0"/>
                  <a:t>o entre las guías y la mesa de trabajo</a:t>
                </a:r>
              </a:p>
              <a:p>
                <a:pPr algn="just"/>
                <a:endParaRPr lang="es-MX" sz="2000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75492"/>
                <a:ext cx="8064896" cy="4423712"/>
              </a:xfrm>
              <a:prstGeom prst="rect">
                <a:avLst/>
              </a:prstGeom>
              <a:blipFill rotWithShape="1">
                <a:blip r:embed="rId3"/>
                <a:stretch>
                  <a:fillRect l="-756" t="-689" r="-831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1 CuadroTexto"/>
          <p:cNvSpPr txBox="1"/>
          <p:nvPr/>
        </p:nvSpPr>
        <p:spPr>
          <a:xfrm>
            <a:off x="6516216" y="2492896"/>
            <a:ext cx="1693092" cy="64633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s-MX" dirty="0" smtClean="0"/>
              <a:t>Sección de viruta:</a:t>
            </a:r>
          </a:p>
          <a:p>
            <a:r>
              <a:rPr lang="es-MX" dirty="0" smtClean="0"/>
              <a:t>q= t 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7948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 fontScale="77500" lnSpcReduction="20000"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3.2.3 CÁLCULO DE POTENCIA DE TRABAJO Y TIEMPO DE MAQUINADO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11560" y="1475492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>
                <a:solidFill>
                  <a:schemeClr val="tx2"/>
                </a:solidFill>
              </a:rPr>
              <a:t>Tiempo de Maquinado</a:t>
            </a:r>
          </a:p>
          <a:p>
            <a:pPr algn="just"/>
            <a:endParaRPr lang="es-MX" sz="2000" u="sng" dirty="0"/>
          </a:p>
          <a:p>
            <a:pPr algn="just"/>
            <a:endParaRPr lang="es-MX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/>
              <p:cNvSpPr txBox="1"/>
              <p:nvPr/>
            </p:nvSpPr>
            <p:spPr>
              <a:xfrm>
                <a:off x="611560" y="2207516"/>
                <a:ext cx="7416824" cy="2001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s-MX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𝑉𝑐</m:t>
                              </m:r>
                            </m:den>
                          </m:f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s-MX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𝑉𝑟</m:t>
                              </m:r>
                            </m:den>
                          </m:f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s-MX" dirty="0"/>
              </a:p>
              <a:p>
                <a:endParaRPr lang="es-MX" dirty="0"/>
              </a:p>
              <a:p>
                <a:r>
                  <a:rPr lang="es-MX" dirty="0"/>
                  <a:t>Donde:</a:t>
                </a:r>
              </a:p>
              <a:p>
                <a:endParaRPr lang="es-MX" dirty="0"/>
              </a:p>
              <a:p>
                <a:r>
                  <a:rPr lang="es-MX" dirty="0" smtClean="0"/>
                  <a:t>T= </a:t>
                </a:r>
                <a:r>
                  <a:rPr lang="es-MX" dirty="0"/>
                  <a:t>tiempo </a:t>
                </a:r>
                <a:r>
                  <a:rPr lang="es-MX" dirty="0" smtClean="0"/>
                  <a:t>de </a:t>
                </a:r>
                <a:r>
                  <a:rPr lang="es-MX" dirty="0"/>
                  <a:t>maquinado (min)</a:t>
                </a:r>
              </a:p>
              <a:p>
                <a:r>
                  <a:rPr lang="es-MX" dirty="0"/>
                  <a:t>m= número de pasadas en desbaste o afinado</a:t>
                </a:r>
              </a:p>
            </p:txBody>
          </p:sp>
        </mc:Choice>
        <mc:Fallback xmlns="">
          <p:sp>
            <p:nvSpPr>
              <p:cNvPr id="2" name="Cuadro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207516"/>
                <a:ext cx="7416824" cy="2001766"/>
              </a:xfrm>
              <a:prstGeom prst="rect">
                <a:avLst/>
              </a:prstGeom>
              <a:blipFill rotWithShape="1">
                <a:blip r:embed="rId3"/>
                <a:stretch>
                  <a:fillRect l="-657" b="-4268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2 CuadroTexto"/>
          <p:cNvSpPr txBox="1"/>
          <p:nvPr/>
        </p:nvSpPr>
        <p:spPr>
          <a:xfrm>
            <a:off x="5383037" y="4202298"/>
            <a:ext cx="3293419" cy="120032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Restricción: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/>
              <a:t>DESBASTE: entre 0.3 y 5 </a:t>
            </a:r>
            <a:r>
              <a:rPr lang="es-MX" dirty="0" err="1" smtClean="0"/>
              <a:t>mm.</a:t>
            </a:r>
            <a:endParaRPr lang="es-MX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/>
              <a:t>AFINADO: máximo 0.3 </a:t>
            </a:r>
            <a:r>
              <a:rPr lang="es-MX" dirty="0" err="1" smtClean="0"/>
              <a:t>mm.</a:t>
            </a:r>
            <a:r>
              <a:rPr lang="es-MX" dirty="0" smtClean="0"/>
              <a:t> (dos pasadas mínimo)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00059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704856" cy="720080"/>
          </a:xfrm>
        </p:spPr>
        <p:txBody>
          <a:bodyPr>
            <a:normAutofit fontScale="77500" lnSpcReduction="20000"/>
          </a:bodyPr>
          <a:lstStyle/>
          <a:p>
            <a:r>
              <a:rPr lang="es-MX" sz="3000" b="1" dirty="0">
                <a:solidFill>
                  <a:schemeClr val="tx1"/>
                </a:solidFill>
              </a:rPr>
              <a:t>3.2.3 CÁLCULO DE POTENCIA DE TRABAJO Y TIEMPO DE MAQUINADO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0932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tx2"/>
                </a:solidFill>
              </a:rPr>
              <a:t>Maquinados Industriales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8024" y="6093296"/>
            <a:ext cx="394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/>
                </a:solidFill>
              </a:rPr>
              <a:t>3.2 Cepillado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11560" y="1475492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>
                <a:solidFill>
                  <a:schemeClr val="tx2"/>
                </a:solidFill>
              </a:rPr>
              <a:t>Tiempo de Maquinado</a:t>
            </a:r>
          </a:p>
          <a:p>
            <a:pPr algn="just"/>
            <a:endParaRPr lang="es-MX" sz="2000" u="sng" dirty="0"/>
          </a:p>
          <a:p>
            <a:pPr algn="just"/>
            <a:endParaRPr lang="es-MX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/>
              <p:cNvSpPr txBox="1"/>
              <p:nvPr/>
            </p:nvSpPr>
            <p:spPr>
              <a:xfrm>
                <a:off x="323528" y="2296408"/>
                <a:ext cx="3528392" cy="338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𝑏𝑒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𝑏𝑠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s-MX" dirty="0"/>
              </a:p>
              <a:p>
                <a:endParaRPr lang="es-MX" dirty="0"/>
              </a:p>
              <a:p>
                <a:r>
                  <a:rPr lang="es-MX" dirty="0"/>
                  <a:t>Donde:</a:t>
                </a:r>
              </a:p>
              <a:p>
                <a:endParaRPr lang="es-MX" dirty="0"/>
              </a:p>
              <a:p>
                <a:r>
                  <a:rPr lang="es-MX" dirty="0"/>
                  <a:t>be= anchos de entrada de la herramienta (máx. 5 mm)</a:t>
                </a:r>
              </a:p>
              <a:p>
                <a:r>
                  <a:rPr lang="es-MX" dirty="0"/>
                  <a:t>bs= ancho de salida de la herramienta (</a:t>
                </a:r>
                <a:r>
                  <a:rPr lang="es-MX" dirty="0" err="1"/>
                  <a:t>máx</a:t>
                </a:r>
                <a:r>
                  <a:rPr lang="es-MX" dirty="0"/>
                  <a:t> 5 mm)</a:t>
                </a:r>
              </a:p>
              <a:p>
                <a:r>
                  <a:rPr lang="es-MX" dirty="0"/>
                  <a:t>b= ancho total del cepillado (mm)</a:t>
                </a:r>
              </a:p>
              <a:p>
                <a:r>
                  <a:rPr lang="es-MX" dirty="0"/>
                  <a:t>s= avance de la pieza o de l a herramienta (mm/carrera doble)</a:t>
                </a:r>
              </a:p>
            </p:txBody>
          </p:sp>
        </mc:Choice>
        <mc:Fallback xmlns="">
          <p:sp>
            <p:nvSpPr>
              <p:cNvPr id="2" name="Cuadro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296408"/>
                <a:ext cx="3528392" cy="3388300"/>
              </a:xfrm>
              <a:prstGeom prst="rect">
                <a:avLst/>
              </a:prstGeom>
              <a:blipFill>
                <a:blip r:embed="rId3"/>
                <a:stretch>
                  <a:fillRect l="-1382" b="-1978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/>
              <p:cNvSpPr txBox="1"/>
              <p:nvPr/>
            </p:nvSpPr>
            <p:spPr>
              <a:xfrm>
                <a:off x="5015327" y="2296408"/>
                <a:ext cx="3744416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𝑙𝑒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𝑙𝑠</m:t>
                      </m:r>
                    </m:oMath>
                  </m:oMathPara>
                </a14:m>
                <a:endParaRPr lang="es-MX" dirty="0"/>
              </a:p>
              <a:p>
                <a:endParaRPr lang="es-MX" dirty="0"/>
              </a:p>
              <a:p>
                <a:endParaRPr lang="es-MX" dirty="0"/>
              </a:p>
              <a:p>
                <a:r>
                  <a:rPr lang="es-MX" dirty="0"/>
                  <a:t>Donde:</a:t>
                </a:r>
              </a:p>
              <a:p>
                <a:endParaRPr lang="es-MX" dirty="0"/>
              </a:p>
              <a:p>
                <a:r>
                  <a:rPr lang="es-MX" dirty="0"/>
                  <a:t>L= Desplazamiento total de la herramienta (mm)</a:t>
                </a:r>
              </a:p>
              <a:p>
                <a:r>
                  <a:rPr lang="es-MX" dirty="0"/>
                  <a:t>le= longitud de entrada de la herramienta (entre 15 y 20 mm)</a:t>
                </a:r>
              </a:p>
              <a:p>
                <a:r>
                  <a:rPr lang="es-MX" dirty="0"/>
                  <a:t>l= longitud del maquinado (mm)</a:t>
                </a:r>
              </a:p>
              <a:p>
                <a:r>
                  <a:rPr lang="es-MX" dirty="0" err="1"/>
                  <a:t>ls</a:t>
                </a:r>
                <a:r>
                  <a:rPr lang="es-MX" dirty="0"/>
                  <a:t>= longitud de salida de la herramienta (entre 5 y 10 mm)</a:t>
                </a:r>
              </a:p>
            </p:txBody>
          </p:sp>
        </mc:Choice>
        <mc:Fallback xmlns="">
          <p:sp>
            <p:nvSpPr>
              <p:cNvPr id="7" name="Cuadro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27" y="2296408"/>
                <a:ext cx="3744416" cy="3416320"/>
              </a:xfrm>
              <a:prstGeom prst="rect">
                <a:avLst/>
              </a:prstGeom>
              <a:blipFill>
                <a:blip r:embed="rId4"/>
                <a:stretch>
                  <a:fillRect l="-1466" r="-2117" b="-2143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211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1907</TotalTime>
  <Words>972</Words>
  <Application>Microsoft Office PowerPoint</Application>
  <PresentationFormat>Presentación en pantalla (4:3)</PresentationFormat>
  <Paragraphs>202</Paragraphs>
  <Slides>18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Horizonte</vt:lpstr>
      <vt:lpstr>MAQUINADOS INDUSTRIALES</vt:lpstr>
      <vt:lpstr>Unidad temática IIi  CEPILLADO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MAQUINADOS INDUSTRIALES</dc:title>
  <dc:creator>Usuario</dc:creator>
  <cp:lastModifiedBy>procesos</cp:lastModifiedBy>
  <cp:revision>123</cp:revision>
  <dcterms:created xsi:type="dcterms:W3CDTF">2016-06-14T22:24:47Z</dcterms:created>
  <dcterms:modified xsi:type="dcterms:W3CDTF">2016-10-06T23:30:55Z</dcterms:modified>
</cp:coreProperties>
</file>